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78" r:id="rId5"/>
    <p:sldId id="259" r:id="rId6"/>
    <p:sldId id="272" r:id="rId7"/>
    <p:sldId id="284" r:id="rId8"/>
    <p:sldId id="275" r:id="rId9"/>
    <p:sldId id="313" r:id="rId10"/>
    <p:sldId id="276" r:id="rId11"/>
    <p:sldId id="265" r:id="rId12"/>
    <p:sldId id="285" r:id="rId13"/>
    <p:sldId id="314" r:id="rId14"/>
    <p:sldId id="286" r:id="rId15"/>
    <p:sldId id="287" r:id="rId16"/>
    <p:sldId id="312" r:id="rId17"/>
    <p:sldId id="311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9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67FE-4094-B544-8E59-EEBCB5A5A428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2A324-EA00-614E-B524-3686260E9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6EF0-EB6D-3047-B3C1-39683D863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9C4BF-A0C4-5441-A9AD-A3E32DB2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860D-BCE5-024E-B2A8-F0406036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2D76-C352-E44A-A08A-93113AA7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A24A-03C1-D343-A1E4-C26FCF11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68BB-4CBD-AD44-8CC4-BBC1DE2D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8530-DECF-E947-8657-9FDB0250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7902-65BE-284B-8EE7-2FD58460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F5EC-1C79-9942-B774-B18C3139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3E28-8B9A-8444-8871-0BFBE549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D8169-3BFE-DE42-AA6B-011551A54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5D5A8-F819-4D45-AC2B-AB309150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EE7F-8DB0-9548-8559-ABA15DDF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7079-3F5D-0141-A193-5154E529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1D0B-9728-124D-BC6C-2F1E8ABA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0725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EAE-C6DE-474E-BF68-F2B7F807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95C5-B885-9340-8E1C-52F155D1C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C421-354E-874A-A4FA-66E0B659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7E46-CA3E-A043-8CAB-55A5FD67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A7AD-2E7D-6E48-91BA-4C35B41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0855-1C1F-0E44-8CAB-25E7A011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4E5B-0FE6-A949-B788-8B151CC5B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F063-6C8F-7949-BBAE-DE812B50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BEA2-3C51-624F-908C-6355BF20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AC7E0-2DA3-DF47-9952-11E52EE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4D-F1A3-4341-8B98-25015D7C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BC37-02B3-0D4F-962B-A59CBA473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EFAC-2FD1-7449-8849-A9485A786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B039-FAB7-9B44-81A3-BA659A62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15147-52C6-8140-90F2-C81D7153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1CE0-E6FA-0D4F-94EA-B13826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091F-1B15-9E4E-84BB-4ED808A8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4217-39FF-0142-A690-8CC246C7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5627A-5B0C-DD49-953E-6FB811312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1818E-C7D6-E14D-B74C-2CEC7ECC7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21346-FD08-8E4F-B35B-20F355E04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1340A-FFF3-4A4C-83C2-2C6D80F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98982-0D37-B241-BB0B-BA14DED4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C6EB5-A932-A34E-89B7-90883633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C336-BF34-3346-A3AC-3CCA10B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82BB-363E-3D49-AAB8-EF77FC92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16968-6B55-4C4C-9EF6-1EABEC4E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19FB-7F82-9D41-8297-F62310A4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3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955C-6E84-0941-B621-76084E3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B0203-EF6D-FE49-BB2E-33C8CAA3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4450-F114-474C-A90C-50A77ECE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1168-E7EC-BD48-96AD-75589FA1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575D-9644-334E-895C-F7551129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6258F-D637-F64B-8CFA-3B66C308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C1A0-EF0A-ED4F-9D78-D3055AE9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8298-ABD3-2E49-80B2-944BCBE3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E3FF1-F9B5-6846-8EF0-5E6C57B9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6EC5-4949-B548-8947-3A7BA86D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1E3AE-4431-0949-9A0E-C4D521B0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FD69E-44FE-514C-90AE-2EFD5C115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3A0C6-BC9B-D747-889C-9A368D18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D7B0-63F9-4A41-B17A-FFAE3A4D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CB0A7-851E-FF46-B343-41A39F1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9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90B85-5750-EE4A-B757-E336B0A4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2183-76DD-E44B-9495-6ABBC182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AC06-46C7-8F49-BFA0-F0418204C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B388-E67C-9A4D-95C5-A0362BE1F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AAB5-E92C-8542-9121-07F8AAEEA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0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6.jpeg"/><Relationship Id="rId7" Type="http://schemas.openxmlformats.org/officeDocument/2006/relationships/image" Target="../media/image46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10" Type="http://schemas.openxmlformats.org/officeDocument/2006/relationships/image" Target="../media/image49.jpe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EDF05C3-4D09-584C-B0EC-C557EE8C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62F9B-4502-7F4A-A1B0-0A6EBE5D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False spring damage on temperate tree seedlings is amplified with winter warming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BBD8C-32AA-FC48-8ECF-E75CA9703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Cat Chamberlain</a:t>
            </a:r>
          </a:p>
          <a:p>
            <a:r>
              <a:rPr lang="en-US">
                <a:solidFill>
                  <a:srgbClr val="FFFFFF"/>
                </a:solidFill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8533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00900-EA96-5249-B2D5-9A6F0EFA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False spring treatment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B715D4-77F3-4B4F-B7A4-1542B71F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465825"/>
            <a:ext cx="5455917" cy="3919623"/>
          </a:xfrm>
          <a:prstGeom prst="rect">
            <a:avLst/>
          </a:prstGeom>
        </p:spPr>
      </p:pic>
      <p:pic>
        <p:nvPicPr>
          <p:cNvPr id="6" name="Picture 5" descr="A picture containing sitting, small, table, group&#10;&#10;Description automatically generated">
            <a:extLst>
              <a:ext uri="{FF2B5EF4-FFF2-40B4-BE49-F238E27FC236}">
                <a16:creationId xmlns:a16="http://schemas.microsoft.com/office/drawing/2014/main" id="{3CD7C207-1AA5-D148-9BD2-7673F266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0458" y="2826823"/>
            <a:ext cx="4392175" cy="32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A7FCA5-98E2-5440-A28D-4886F4D4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5"/>
          <a:stretch/>
        </p:blipFill>
        <p:spPr>
          <a:xfrm rot="162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889F4-A99A-E24B-B800-982D80817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1"/>
          <a:stretch/>
        </p:blipFill>
        <p:spPr>
          <a:xfrm>
            <a:off x="4968251" y="307164"/>
            <a:ext cx="2249424" cy="414123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CF4A89-7E3E-D341-A858-3A6198C8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5854" y="4414347"/>
            <a:ext cx="1997803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80B82-235D-764E-B62D-CE43F806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048" y="4540158"/>
            <a:ext cx="4572626" cy="1997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74515-C9AF-5E4F-9B90-BACA9B97C1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3"/>
          <a:stretch/>
        </p:blipFill>
        <p:spPr>
          <a:xfrm rot="16200000">
            <a:off x="6454912" y="1153047"/>
            <a:ext cx="6238642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4D19-9E6F-A147-97B8-70A1896B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967"/>
          <a:stretch/>
        </p:blipFill>
        <p:spPr>
          <a:xfrm>
            <a:off x="4466601" y="206914"/>
            <a:ext cx="5272355" cy="64441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B0F1-62BB-5D47-9DB7-93CC669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Phenology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D6E32-B372-B64D-9F5C-EC4ABD170C8F}"/>
              </a:ext>
            </a:extLst>
          </p:cNvPr>
          <p:cNvSpPr/>
          <p:nvPr/>
        </p:nvSpPr>
        <p:spPr>
          <a:xfrm>
            <a:off x="5875867" y="677333"/>
            <a:ext cx="3556000" cy="5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1234-8C40-ED41-AF9B-DF118B5A94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5" t="-2" r="5991"/>
          <a:stretch/>
        </p:blipFill>
        <p:spPr>
          <a:xfrm rot="16200000">
            <a:off x="-36576" y="36570"/>
            <a:ext cx="4005072" cy="393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6D99E-BB3C-544D-92DF-420B79897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07" b="-2"/>
          <a:stretch/>
        </p:blipFill>
        <p:spPr>
          <a:xfrm rot="16200000">
            <a:off x="4093464" y="36581"/>
            <a:ext cx="4005071" cy="393192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5228A-BFA7-0644-81B3-134550C92E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21" r="30727" b="-1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C3FB3C-312F-4688-8A7C-003AD880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/>
                </a:solidFill>
              </a:rPr>
              <a:t>Shoot Apical Meristem Damage</a:t>
            </a:r>
          </a:p>
        </p:txBody>
      </p:sp>
    </p:spTree>
    <p:extLst>
      <p:ext uri="{BB962C8B-B14F-4D97-AF65-F5344CB8AC3E}">
        <p14:creationId xmlns:p14="http://schemas.microsoft.com/office/powerpoint/2010/main" val="13794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1CFC-C164-3344-9954-D99ECF4C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4"/>
            <a:ext cx="10515600" cy="1325563"/>
          </a:xfrm>
        </p:spPr>
        <p:txBody>
          <a:bodyPr/>
          <a:lstStyle/>
          <a:p>
            <a:r>
              <a:rPr lang="en-US" dirty="0"/>
              <a:t>Effects of chilling and false spring on growth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2C9D5-B428-E54D-B700-D92B8912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58"/>
          <a:stretch/>
        </p:blipFill>
        <p:spPr>
          <a:xfrm>
            <a:off x="1961448" y="1404644"/>
            <a:ext cx="4020068" cy="50882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7D89A-A64B-5F43-8573-E973C36A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6"/>
          <a:stretch/>
        </p:blipFill>
        <p:spPr>
          <a:xfrm>
            <a:off x="6362697" y="1404644"/>
            <a:ext cx="4267198" cy="5088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5A926-62A6-7A43-A076-095EF8621B81}"/>
              </a:ext>
            </a:extLst>
          </p:cNvPr>
          <p:cNvSpPr txBox="1"/>
          <p:nvPr/>
        </p:nvSpPr>
        <p:spPr>
          <a:xfrm>
            <a:off x="6210486" y="1413689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CDD50-3502-3349-BFF7-2E502DA2E99D}"/>
              </a:ext>
            </a:extLst>
          </p:cNvPr>
          <p:cNvSpPr/>
          <p:nvPr/>
        </p:nvSpPr>
        <p:spPr>
          <a:xfrm>
            <a:off x="5981516" y="1364117"/>
            <a:ext cx="4648379" cy="512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A4FB5-30A2-D24A-A60A-F6D43A67A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776" y="1029562"/>
            <a:ext cx="9198224" cy="517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A1B6E-A99D-2F4D-9897-4C9BA557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22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leaf traits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60208-7834-FA4D-B894-B6CCBAE8930C}"/>
              </a:ext>
            </a:extLst>
          </p:cNvPr>
          <p:cNvSpPr/>
          <p:nvPr/>
        </p:nvSpPr>
        <p:spPr>
          <a:xfrm>
            <a:off x="7095067" y="863600"/>
            <a:ext cx="4961466" cy="534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09D7-DE88-C84E-889C-6F4C375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Phenological Rank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2F400E-1B65-CA4E-B2C4-3765B34E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67" y="2426818"/>
            <a:ext cx="53407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DF93E-6FB8-7940-A131-AE62C9D5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71090"/>
            <a:ext cx="5455917" cy="390909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7782DA-D961-A44F-ABC4-2323700BB44D}"/>
              </a:ext>
            </a:extLst>
          </p:cNvPr>
          <p:cNvSpPr/>
          <p:nvPr/>
        </p:nvSpPr>
        <p:spPr>
          <a:xfrm>
            <a:off x="6265333" y="2426818"/>
            <a:ext cx="5635657" cy="39976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36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 rot="16200000">
            <a:off x="8822" y="2773629"/>
            <a:ext cx="4080254" cy="3442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Duration of vegetative risk lengthens with false springs but chilling can compensate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False springs cause meristem damage and damage to leaves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Phenological rank is not changing, but communities could be reshaped from freeze damage and less chilling with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0863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1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Wayne Daly</a:t>
            </a:r>
          </a:p>
          <a:p>
            <a:r>
              <a:rPr lang="en-US" dirty="0"/>
              <a:t>Lee Toomey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3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2AAA4-C743-E24C-BECF-C69B5CAE2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210" y="2578239"/>
            <a:ext cx="5604771" cy="373651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83437E4-E032-8446-ADD0-15D8378F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253" y="16933"/>
            <a:ext cx="2616747" cy="6314753"/>
          </a:xfrm>
          <a:prstGeom prst="rect">
            <a:avLst/>
          </a:prstGeom>
        </p:spPr>
      </p:pic>
      <p:pic>
        <p:nvPicPr>
          <p:cNvPr id="7" name="Picture 2" descr="mage result for university of british columbia logo">
            <a:extLst>
              <a:ext uri="{FF2B5EF4-FFF2-40B4-BE49-F238E27FC236}">
                <a16:creationId xmlns:a16="http://schemas.microsoft.com/office/drawing/2014/main" id="{22AEC9EA-7504-6D4D-B91D-425939811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575253" y="-1"/>
            <a:ext cx="2616747" cy="10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86AAFC7-2A78-AD41-A4A9-76BDE0B1E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3247"/>
            <a:ext cx="2988644" cy="577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A41B6-AC2C-E74C-8126-7B8CEE0162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644" y="1653235"/>
            <a:ext cx="2752377" cy="899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2A745-04A7-E849-9F4E-EF32C2970662}"/>
              </a:ext>
            </a:extLst>
          </p:cNvPr>
          <p:cNvSpPr txBox="1"/>
          <p:nvPr/>
        </p:nvSpPr>
        <p:spPr>
          <a:xfrm>
            <a:off x="4733904" y="491065"/>
            <a:ext cx="314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</a:rPr>
              <a:t>COAUTHORS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25E79-3F4E-0C41-83C3-49214D3F0A5F}"/>
              </a:ext>
            </a:extLst>
          </p:cNvPr>
          <p:cNvSpPr txBox="1"/>
          <p:nvPr/>
        </p:nvSpPr>
        <p:spPr>
          <a:xfrm>
            <a:off x="5784516" y="6314753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Kea Woodruff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E44-0FC1-EF48-9D44-92D1EFA450D5}"/>
              </a:ext>
            </a:extLst>
          </p:cNvPr>
          <p:cNvSpPr txBox="1"/>
          <p:nvPr/>
        </p:nvSpPr>
        <p:spPr>
          <a:xfrm>
            <a:off x="10275169" y="6314753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4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Phenology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American Beech: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Fagus sylvatica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52864" y="6281694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Ettinger, Chamberlain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 </a:t>
            </a:r>
            <a:r>
              <a:rPr lang="en-US" dirty="0"/>
              <a:t>2020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Freeze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1CFE0-7897-344F-BEFE-882E0A8D2933}"/>
              </a:ext>
            </a:extLst>
          </p:cNvPr>
          <p:cNvSpPr txBox="1"/>
          <p:nvPr/>
        </p:nvSpPr>
        <p:spPr>
          <a:xfrm>
            <a:off x="7608309" y="6522671"/>
            <a:ext cx="458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Global Change Biology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2669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Spring: 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35735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37" y="325449"/>
            <a:ext cx="4346590" cy="1666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GREENHOUSE EXPERIMENT: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643" y="2424223"/>
            <a:ext cx="555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8 NEW ENGLAND TREE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643" y="3406297"/>
            <a:ext cx="65154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3 LEVELS OF OVER-WINTER CHILLING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4 WEEKS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6 WEEKS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8 WEEKS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643" y="5550131"/>
            <a:ext cx="326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3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FALSE SPRING</a:t>
            </a:r>
          </a:p>
        </p:txBody>
      </p:sp>
    </p:spTree>
    <p:extLst>
      <p:ext uri="{BB962C8B-B14F-4D97-AF65-F5344CB8AC3E}">
        <p14:creationId xmlns:p14="http://schemas.microsoft.com/office/powerpoint/2010/main" val="5031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wer, indoor, table, colorful&#10;&#10;Description automatically generated">
            <a:extLst>
              <a:ext uri="{FF2B5EF4-FFF2-40B4-BE49-F238E27FC236}">
                <a16:creationId xmlns:a16="http://schemas.microsoft.com/office/drawing/2014/main" id="{6D6C74D4-CEE3-374A-8A45-6894B248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3D72A6E7-EE06-5B4E-A720-5798E55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551934F-D1D0-DC4F-AF41-6135CD446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r="42451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315</Words>
  <Application>Microsoft Macintosh PowerPoint</Application>
  <PresentationFormat>Widescreen</PresentationFormat>
  <Paragraphs>81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Next</vt:lpstr>
      <vt:lpstr>Calibri</vt:lpstr>
      <vt:lpstr>Calibri Light</vt:lpstr>
      <vt:lpstr>Helvetica Neue</vt:lpstr>
      <vt:lpstr>Office Theme</vt:lpstr>
      <vt:lpstr>False spring damage on temperate tree seedlings is amplified with winter warming </vt:lpstr>
      <vt:lpstr>PowerPoint Presentation</vt:lpstr>
      <vt:lpstr>PowerPoint Presentation</vt:lpstr>
      <vt:lpstr>PHENOLOGY USES MULTIPLE CUES</vt:lpstr>
      <vt:lpstr>Freeze tolerance </vt:lpstr>
      <vt:lpstr>PowerPoint Presentation</vt:lpstr>
      <vt:lpstr>GREENHOUSE EXPERIMENT:</vt:lpstr>
      <vt:lpstr>PowerPoint Presentation</vt:lpstr>
      <vt:lpstr>PowerPoint Presentation</vt:lpstr>
      <vt:lpstr>False spring treatment</vt:lpstr>
      <vt:lpstr>PowerPoint Presentation</vt:lpstr>
      <vt:lpstr>Effects of chilling and false spring on Phenology</vt:lpstr>
      <vt:lpstr>PowerPoint Presentation</vt:lpstr>
      <vt:lpstr>Effects of chilling and false spring on growth</vt:lpstr>
      <vt:lpstr>Effects of chilling and false spring on leaf traits</vt:lpstr>
      <vt:lpstr>Phenological Rank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spring damage on temperate tree seedlings is amplified with winter warming </dc:title>
  <dc:creator>Chamberlain, Catherine</dc:creator>
  <cp:lastModifiedBy>Chamberlain, Catherine</cp:lastModifiedBy>
  <cp:revision>2</cp:revision>
  <dcterms:created xsi:type="dcterms:W3CDTF">2020-07-20T17:52:33Z</dcterms:created>
  <dcterms:modified xsi:type="dcterms:W3CDTF">2020-07-20T18:00:04Z</dcterms:modified>
</cp:coreProperties>
</file>